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2" r:id="rId3"/>
    <p:sldId id="284" r:id="rId4"/>
    <p:sldId id="288" r:id="rId5"/>
    <p:sldId id="281" r:id="rId6"/>
    <p:sldId id="278" r:id="rId7"/>
    <p:sldId id="290" r:id="rId8"/>
    <p:sldId id="291" r:id="rId9"/>
    <p:sldId id="292" r:id="rId10"/>
    <p:sldId id="285" r:id="rId11"/>
    <p:sldId id="286" r:id="rId12"/>
    <p:sldId id="293" r:id="rId13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372" autoAdjust="0"/>
  </p:normalViewPr>
  <p:slideViewPr>
    <p:cSldViewPr snapToGrid="0">
      <p:cViewPr varScale="1">
        <p:scale>
          <a:sx n="96" d="100"/>
          <a:sy n="96" d="100"/>
        </p:scale>
        <p:origin x="-1098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C8D93-A5B6-43D9-B648-E056D71D839F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5CEFD-4691-44F2-9AB0-194F01D5ADB7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825213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802907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Бобины   пряжи   на станке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1138280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Линия</a:t>
            </a:r>
            <a:r>
              <a:rPr lang="ru-RU" baseline="0" dirty="0" smtClean="0"/>
              <a:t> ф</a:t>
            </a:r>
            <a:r>
              <a:rPr lang="ru-RU" dirty="0" smtClean="0"/>
              <a:t>инишной</a:t>
            </a:r>
            <a:r>
              <a:rPr lang="ru-RU" baseline="0" dirty="0" smtClean="0"/>
              <a:t> </a:t>
            </a:r>
            <a:r>
              <a:rPr lang="ru-RU" dirty="0" smtClean="0"/>
              <a:t> обработки   , латексирование,</a:t>
            </a:r>
            <a:r>
              <a:rPr lang="ru-RU" baseline="0" dirty="0" smtClean="0"/>
              <a:t>  стрижка , заключительный контроль качества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1138280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Исправление небольших дефектов  техническим специалистом</a:t>
            </a:r>
            <a:r>
              <a:rPr lang="ru-RU" baseline="0" dirty="0" smtClean="0"/>
              <a:t>  </a:t>
            </a:r>
          </a:p>
          <a:p>
            <a:r>
              <a:rPr lang="ru-RU" baseline="0" dirty="0" smtClean="0"/>
              <a:t>Готовое ковровое покрытие  на станке перед  финишной  обработкой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1138280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845957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459529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459529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Панорама  фабричных</a:t>
            </a:r>
            <a:r>
              <a:rPr lang="ru-RU" baseline="0" dirty="0" smtClean="0"/>
              <a:t> цехов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709697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Офисные</a:t>
            </a:r>
            <a:r>
              <a:rPr lang="ru-RU" baseline="0" dirty="0" smtClean="0"/>
              <a:t> помещения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1138280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Процесс наматывания</a:t>
            </a:r>
            <a:r>
              <a:rPr lang="ru-RU" baseline="0" dirty="0" smtClean="0"/>
              <a:t>  пряжи на  бобины   перед установкой на станок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1138280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Подача волокон</a:t>
            </a:r>
            <a:r>
              <a:rPr lang="ru-RU" baseline="0" dirty="0" smtClean="0"/>
              <a:t>  первичной основы на станок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1138280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Подача  волокон</a:t>
            </a:r>
            <a:r>
              <a:rPr lang="ru-RU" baseline="0" dirty="0" smtClean="0"/>
              <a:t> для первичной основы на станок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Процесс  производства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CEFD-4691-44F2-9AB0-194F01D5ADB7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113828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5500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1224325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161719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14147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403458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2012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40592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27425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90151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65888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9630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FD02C-BB7D-4DC9-BF28-F41207BD8E65}" type="datetimeFigureOut">
              <a:rPr lang="nl-BE" smtClean="0"/>
              <a:pPr/>
              <a:t>16/11/2020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79EA3-EE10-4675-8184-6F6B2178947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42487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836499"/>
          </a:xfrm>
        </p:spPr>
        <p:txBody>
          <a:bodyPr>
            <a:normAutofit/>
          </a:bodyPr>
          <a:lstStyle/>
          <a:p>
            <a:r>
              <a:rPr lang="nl-BE" sz="8000" dirty="0"/>
              <a:t>LANO CARPETS</a:t>
            </a:r>
            <a:br>
              <a:rPr lang="nl-BE" sz="8000" dirty="0"/>
            </a:br>
            <a:r>
              <a:rPr lang="nl-BE" sz="8000" dirty="0"/>
              <a:t> </a:t>
            </a:r>
            <a:br>
              <a:rPr lang="nl-BE" sz="8000" dirty="0"/>
            </a:br>
            <a:r>
              <a:rPr lang="nl-BE" sz="8000" dirty="0"/>
              <a:t> </a:t>
            </a: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5434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LANO – </a:t>
            </a:r>
            <a:r>
              <a:rPr lang="nl-BE" dirty="0" smtClean="0"/>
              <a:t>GALER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3881" y="170915"/>
            <a:ext cx="6845181" cy="535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65913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LANO – GALERIJA PODOVA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7147" y="397379"/>
            <a:ext cx="9272187" cy="563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65913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2902721" cy="23876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3201824" cy="1655762"/>
          </a:xfrm>
        </p:spPr>
        <p:txBody>
          <a:bodyPr/>
          <a:lstStyle/>
          <a:p>
            <a:endParaRPr lang="nl-BE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1151" y="581114"/>
            <a:ext cx="3737360" cy="498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577553"/>
            <a:ext cx="4341263" cy="491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65913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29763"/>
            <a:ext cx="9144000" cy="967152"/>
          </a:xfrm>
        </p:spPr>
        <p:txBody>
          <a:bodyPr>
            <a:normAutofit/>
          </a:bodyPr>
          <a:lstStyle/>
          <a:p>
            <a:r>
              <a:rPr lang="nl-BE" sz="3200" dirty="0" smtClean="0">
                <a:solidFill>
                  <a:srgbClr val="0070C0"/>
                </a:solidFill>
              </a:rPr>
              <a:t>LANO </a:t>
            </a:r>
            <a:r>
              <a:rPr lang="ru-RU" sz="3200" dirty="0" smtClean="0">
                <a:solidFill>
                  <a:srgbClr val="0070C0"/>
                </a:solidFill>
              </a:rPr>
              <a:t>  профиль компании</a:t>
            </a:r>
            <a:endParaRPr lang="nl-BE" sz="320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94535"/>
            <a:ext cx="9144000" cy="399631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1600" dirty="0" smtClean="0"/>
              <a:t>LANO  </a:t>
            </a:r>
            <a:r>
              <a:rPr lang="ru-RU" sz="1600" dirty="0" smtClean="0"/>
              <a:t>это  семейная компания , основанная в 1920  г</a:t>
            </a:r>
            <a:endParaRPr lang="ru-RU" sz="1600" dirty="0"/>
          </a:p>
          <a:p>
            <a:pPr algn="l"/>
            <a:r>
              <a:rPr lang="ru-RU" sz="1600" dirty="0" smtClean="0"/>
              <a:t>Полный цикл производства</a:t>
            </a:r>
            <a:r>
              <a:rPr lang="nl-BE" sz="1600" dirty="0" smtClean="0"/>
              <a:t> </a:t>
            </a:r>
            <a:r>
              <a:rPr lang="ru-RU" sz="1600" dirty="0" smtClean="0"/>
              <a:t>  осуществляется  в  Бельгии </a:t>
            </a:r>
            <a:r>
              <a:rPr lang="nl-BE" sz="1600" dirty="0" smtClean="0"/>
              <a:t>– </a:t>
            </a:r>
            <a:r>
              <a:rPr lang="ru-RU" sz="1600" dirty="0" smtClean="0"/>
              <a:t>на мощностях фабрики </a:t>
            </a:r>
            <a:r>
              <a:rPr lang="nl-BE" sz="1600" dirty="0" smtClean="0"/>
              <a:t> </a:t>
            </a:r>
            <a:r>
              <a:rPr lang="ru-RU" sz="1600" dirty="0" smtClean="0"/>
              <a:t>.  </a:t>
            </a:r>
          </a:p>
          <a:p>
            <a:pPr algn="l"/>
            <a:r>
              <a:rPr lang="ru-RU" sz="1600" dirty="0" smtClean="0"/>
              <a:t>Направления деятельности фабрики : </a:t>
            </a:r>
          </a:p>
          <a:p>
            <a:pPr algn="l"/>
            <a:r>
              <a:rPr lang="ru-RU" sz="1600" dirty="0" smtClean="0"/>
              <a:t>Бизнес для бизнеса  B2B :  изготовление  пряжи </a:t>
            </a:r>
          </a:p>
          <a:p>
            <a:pPr algn="l"/>
            <a:r>
              <a:rPr lang="ru-RU" sz="1600" dirty="0" smtClean="0"/>
              <a:t>Производство  </a:t>
            </a:r>
            <a:r>
              <a:rPr lang="ru-RU" sz="1600" dirty="0" err="1" smtClean="0"/>
              <a:t>тафтинговых</a:t>
            </a:r>
            <a:r>
              <a:rPr lang="ru-RU" sz="1600" dirty="0" smtClean="0"/>
              <a:t> покрытий  различной плотности и структур ; ландшафтной и спортивной  травы; тканых  покрытий   </a:t>
            </a:r>
            <a:r>
              <a:rPr lang="ru-RU" sz="1600" dirty="0" err="1" smtClean="0"/>
              <a:t>Аксминстер</a:t>
            </a:r>
            <a:endParaRPr lang="ru-RU" sz="1600" dirty="0" smtClean="0"/>
          </a:p>
          <a:p>
            <a:pPr algn="l"/>
            <a:r>
              <a:rPr lang="ru-RU" sz="1600" dirty="0" smtClean="0"/>
              <a:t>Финишная обработка  ,  окрашивание, латексирование , подложка,  собственная лаборатория, разработки, тестирование, дизайн-студия</a:t>
            </a:r>
            <a:endParaRPr lang="en-US" sz="1600" dirty="0" smtClean="0"/>
          </a:p>
          <a:p>
            <a:pPr algn="l"/>
            <a:r>
              <a:rPr lang="ru-RU" sz="1600" dirty="0" smtClean="0"/>
              <a:t>Специфика фабрики </a:t>
            </a:r>
            <a:r>
              <a:rPr lang="nl-BE" sz="1600" dirty="0" smtClean="0"/>
              <a:t>– </a:t>
            </a:r>
            <a:r>
              <a:rPr lang="ru-RU" sz="1600" dirty="0" smtClean="0"/>
              <a:t> производство по индивидуальным  заказам </a:t>
            </a:r>
            <a:endParaRPr lang="en-US" sz="1600" dirty="0" smtClean="0"/>
          </a:p>
          <a:p>
            <a:pPr algn="l"/>
            <a:r>
              <a:rPr lang="ru-RU" sz="1600" dirty="0" smtClean="0"/>
              <a:t>Широкий ассортимент продукции, производимой фабрикой, позволяет предложить решения для любых проектов. Поставки продукции  осуществляются по всему миру </a:t>
            </a:r>
          </a:p>
          <a:p>
            <a:pPr algn="l"/>
            <a:endParaRPr lang="nl-BE" sz="1600" dirty="0" smtClean="0"/>
          </a:p>
          <a:p>
            <a:pPr algn="l"/>
            <a:r>
              <a:rPr lang="ru-RU" sz="1600" dirty="0" smtClean="0"/>
              <a:t>Основные цифры ,  которые помогут  оценить  масштаб фабрики : </a:t>
            </a:r>
            <a:endParaRPr lang="nl-BE" sz="1600" dirty="0" smtClean="0"/>
          </a:p>
          <a:p>
            <a:pPr algn="l"/>
            <a:r>
              <a:rPr lang="nl-BE" sz="1600" dirty="0" smtClean="0"/>
              <a:t>10,000,000m</a:t>
            </a:r>
            <a:r>
              <a:rPr lang="ru-RU" sz="1600" dirty="0" smtClean="0"/>
              <a:t>2  производство  всех типов ковровых покрытий  в год</a:t>
            </a:r>
          </a:p>
          <a:p>
            <a:pPr algn="l"/>
            <a:r>
              <a:rPr lang="ru-RU" sz="1600" dirty="0" smtClean="0"/>
              <a:t>территория фабрики  </a:t>
            </a:r>
            <a:r>
              <a:rPr lang="nl-BE" sz="1600" dirty="0" smtClean="0"/>
              <a:t>120,000</a:t>
            </a:r>
            <a:r>
              <a:rPr lang="ru-RU" sz="1600" dirty="0" smtClean="0"/>
              <a:t> </a:t>
            </a:r>
            <a:r>
              <a:rPr lang="nl-BE" sz="1600" dirty="0" smtClean="0"/>
              <a:t>m</a:t>
            </a:r>
            <a:r>
              <a:rPr lang="ru-RU" sz="1600" dirty="0" smtClean="0"/>
              <a:t>2</a:t>
            </a:r>
          </a:p>
          <a:p>
            <a:pPr algn="l"/>
            <a:r>
              <a:rPr lang="nl-BE" sz="1600" dirty="0" smtClean="0"/>
              <a:t>475 </a:t>
            </a:r>
            <a:r>
              <a:rPr lang="ru-RU" sz="1600" dirty="0" smtClean="0"/>
              <a:t>работников </a:t>
            </a:r>
            <a:endParaRPr lang="nl-BE" sz="1600" dirty="0" smtClean="0"/>
          </a:p>
          <a:p>
            <a:pPr algn="l"/>
            <a:endParaRPr lang="nl-BE" dirty="0"/>
          </a:p>
          <a:p>
            <a:pPr algn="l"/>
            <a:r>
              <a:rPr lang="nl-BE" dirty="0"/>
              <a:t>	</a:t>
            </a: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89814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29763"/>
            <a:ext cx="9144000" cy="967152"/>
          </a:xfrm>
        </p:spPr>
        <p:txBody>
          <a:bodyPr>
            <a:normAutofit fontScale="90000"/>
          </a:bodyPr>
          <a:lstStyle/>
          <a:p>
            <a:r>
              <a:rPr lang="nl-BE" sz="3200" dirty="0">
                <a:solidFill>
                  <a:srgbClr val="0070C0"/>
                </a:solidFill>
              </a:rPr>
              <a:t>LANO </a:t>
            </a:r>
            <a:r>
              <a:rPr lang="ru-RU" sz="3200" dirty="0" smtClean="0">
                <a:solidFill>
                  <a:srgbClr val="0070C0"/>
                </a:solidFill>
              </a:rPr>
              <a:t>– 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solidFill>
                  <a:srgbClr val="0070C0"/>
                </a:solidFill>
              </a:rPr>
              <a:t>экологическая безопасность, надежность , качество  </a:t>
            </a:r>
            <a:endParaRPr lang="nl-BE" sz="320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94535"/>
            <a:ext cx="9144000" cy="2588013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Регулярная  сертификация  и  тестирование   продукции </a:t>
            </a:r>
          </a:p>
          <a:p>
            <a:pPr algn="l"/>
            <a:r>
              <a:rPr lang="ru-RU" sz="1200" dirty="0" smtClean="0"/>
              <a:t>Репутация </a:t>
            </a:r>
            <a:r>
              <a:rPr lang="ru-RU" sz="1200" dirty="0" err="1" smtClean="0"/>
              <a:t>Lano</a:t>
            </a:r>
            <a:r>
              <a:rPr lang="ru-RU" sz="1200" dirty="0" smtClean="0"/>
              <a:t>, как производителя коврового покрытия уникального качества, сложилась благодаря созданной интегрированной производственной системе, которая позволяет полностью контролировать качество. Это подтверждается сертификатом ISO 9001 . </a:t>
            </a:r>
          </a:p>
          <a:p>
            <a:pPr algn="l"/>
            <a:r>
              <a:rPr lang="ru-RU" sz="1200" dirty="0" smtClean="0"/>
              <a:t>Регулярно проводится тестирование  всех ковровых  покрытий  в европейских институтах  и в собственной лаборатории  на  износостойкость  , эксплуатационные характеристики,  экологическую безопасность   производимой  продукции  ,   пожарную безопасность</a:t>
            </a:r>
          </a:p>
          <a:p>
            <a:pPr algn="l"/>
            <a:r>
              <a:rPr lang="ru-RU" sz="1200" dirty="0" smtClean="0"/>
              <a:t>Также  на все типы ковровых  покрытий  получены  Российские  сертификаты  соответствия  требованиям технического регламента  пожарной безопасности .</a:t>
            </a:r>
          </a:p>
          <a:p>
            <a:pPr algn="l"/>
            <a:r>
              <a:rPr lang="ru-RU" sz="1200" dirty="0" smtClean="0"/>
              <a:t>Знак  </a:t>
            </a:r>
            <a:r>
              <a:rPr lang="nl-BE" sz="1200" dirty="0" smtClean="0"/>
              <a:t>Green signature </a:t>
            </a:r>
            <a:r>
              <a:rPr lang="ru-RU" sz="1200" dirty="0" smtClean="0"/>
              <a:t>  </a:t>
            </a:r>
            <a:r>
              <a:rPr lang="en-US" sz="1200" dirty="0" smtClean="0"/>
              <a:t> </a:t>
            </a:r>
            <a:r>
              <a:rPr lang="ru-RU" sz="1200" dirty="0" smtClean="0"/>
              <a:t>-  минимальные отходы </a:t>
            </a:r>
            <a:r>
              <a:rPr lang="nl-BE" sz="1200" dirty="0" smtClean="0"/>
              <a:t>, </a:t>
            </a:r>
            <a:r>
              <a:rPr lang="ru-RU" sz="1200" dirty="0" smtClean="0"/>
              <a:t>вторичная  переработка  </a:t>
            </a:r>
            <a:r>
              <a:rPr lang="nl-BE" sz="1200" dirty="0" smtClean="0"/>
              <a:t>, </a:t>
            </a:r>
            <a:r>
              <a:rPr lang="ru-RU" sz="1200" dirty="0" smtClean="0"/>
              <a:t>использование солнечной энергии</a:t>
            </a:r>
            <a:endParaRPr lang="nl-BE" sz="1200" dirty="0"/>
          </a:p>
          <a:p>
            <a:pPr algn="l"/>
            <a:endParaRPr lang="nl-BE" dirty="0"/>
          </a:p>
          <a:p>
            <a:pPr algn="l"/>
            <a:endParaRPr lang="nl-BE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irinafomicheva\Desktop\LANO-GREEN-SIGNA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3519" y="4572000"/>
            <a:ext cx="2209801" cy="982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1500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367469"/>
            <a:ext cx="9978640" cy="1329446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0070C0"/>
                </a:solidFill>
              </a:rPr>
              <a:t>3</a:t>
            </a:r>
            <a:r>
              <a:rPr lang="ru-RU" sz="3200" dirty="0" smtClean="0">
                <a:solidFill>
                  <a:srgbClr val="0070C0"/>
                </a:solidFill>
              </a:rPr>
              <a:t> уровня контроля  </a:t>
            </a:r>
            <a:r>
              <a:rPr lang="nl-BE" sz="3200" dirty="0" smtClean="0"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solidFill>
                  <a:srgbClr val="0070C0"/>
                </a:solidFill>
              </a:rPr>
              <a:t>качества</a:t>
            </a:r>
            <a:endParaRPr lang="nl-BE" sz="320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94535"/>
            <a:ext cx="9144000" cy="3996311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5600" dirty="0" smtClean="0"/>
              <a:t>1</a:t>
            </a:r>
            <a:r>
              <a:rPr lang="ru-RU" sz="4800" dirty="0" smtClean="0"/>
              <a:t>) автоматическая  остановка станка , в случае  малейшего отклонения от установленного процесса производства.   100% отслеживание всех остановок  станка . В системе регистрации остановок инспектор  проверяет их  причины . Поскольку для производства используется высококачественная  пряжа ,  количество  остановок сведено к минимуму. </a:t>
            </a:r>
          </a:p>
          <a:p>
            <a:pPr algn="just"/>
            <a:r>
              <a:rPr lang="ru-RU" sz="4800" dirty="0" smtClean="0"/>
              <a:t>2) после того как ковер соткан производится  визуальная проверка качества коврового покрытия техническим специалистом  на предмет небольших дефектов. При обнаружении дефекта , исправление происходит с использованием той же пряжи, которая была  на станке.</a:t>
            </a:r>
          </a:p>
          <a:p>
            <a:pPr algn="just"/>
            <a:r>
              <a:rPr lang="ru-RU" sz="4800" dirty="0" smtClean="0"/>
              <a:t>3) после финишной обработки  -  завершающий этап  контроля качества.   </a:t>
            </a:r>
          </a:p>
          <a:p>
            <a:pPr algn="just"/>
            <a:r>
              <a:rPr lang="ru-RU" sz="4800" dirty="0" smtClean="0"/>
              <a:t>Ни один квадратный метр с дефектом не может покинуть фабрику. </a:t>
            </a:r>
          </a:p>
          <a:p>
            <a:pPr algn="l"/>
            <a:r>
              <a:rPr lang="ru-RU" sz="5600" dirty="0" smtClean="0"/>
              <a:t> </a:t>
            </a:r>
            <a:r>
              <a:rPr lang="ru-RU" sz="128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Тщательный  выбор  сырья для  производства  </a:t>
            </a:r>
          </a:p>
          <a:p>
            <a:pPr algn="l"/>
            <a:r>
              <a:rPr lang="ru-RU" sz="4800" dirty="0" smtClean="0"/>
              <a:t>- Для  коврового покрытия  </a:t>
            </a:r>
            <a:r>
              <a:rPr lang="en-US" sz="4800" dirty="0" smtClean="0"/>
              <a:t>Axminster  </a:t>
            </a:r>
            <a:r>
              <a:rPr lang="ru-RU" sz="4800" dirty="0" smtClean="0"/>
              <a:t>используется   пряжа  с   составом    80%  шерсть  – 20% полиамид</a:t>
            </a:r>
          </a:p>
          <a:p>
            <a:pPr algn="l"/>
            <a:r>
              <a:rPr lang="ru-RU" sz="4800" dirty="0" smtClean="0"/>
              <a:t>На долговечность  покрытия  и  сохранение  его  первоначального внешнего несомненно  влияет  качество пряжи.  Фабрика </a:t>
            </a:r>
            <a:r>
              <a:rPr lang="en-US" sz="4800" dirty="0" smtClean="0"/>
              <a:t>LANO  </a:t>
            </a:r>
            <a:r>
              <a:rPr lang="ru-RU" sz="4800" dirty="0" smtClean="0"/>
              <a:t>использует   для  производства  смесь Британской и Новозеландской шерсти .  Это наилучшее сочетание поскольку   Британская  пряжа   это  прочность и  эластичность, Новозеландская</a:t>
            </a:r>
            <a:r>
              <a:rPr lang="en-US" sz="4800" dirty="0" smtClean="0"/>
              <a:t> </a:t>
            </a:r>
            <a:r>
              <a:rPr lang="ru-RU" sz="4800" dirty="0" smtClean="0"/>
              <a:t>-глубокие цвета</a:t>
            </a:r>
            <a:r>
              <a:rPr lang="en-US" sz="4800" dirty="0" smtClean="0"/>
              <a:t>  </a:t>
            </a:r>
            <a:r>
              <a:rPr lang="ru-RU" sz="4800" dirty="0" smtClean="0"/>
              <a:t>и мягкость. Также конкурентным преимуществом фабрики является использование 3х </a:t>
            </a:r>
            <a:r>
              <a:rPr lang="ru-RU" sz="4800" dirty="0" err="1" smtClean="0"/>
              <a:t>слойной</a:t>
            </a:r>
            <a:r>
              <a:rPr lang="ru-RU" sz="4800" dirty="0" smtClean="0"/>
              <a:t>  пряжи , в то время как другие производители производят из 2х </a:t>
            </a:r>
            <a:r>
              <a:rPr lang="ru-RU" sz="4800" dirty="0" err="1" smtClean="0"/>
              <a:t>слойной</a:t>
            </a:r>
            <a:r>
              <a:rPr lang="ru-RU" sz="4800" dirty="0" smtClean="0"/>
              <a:t> пряжи. Использование 3х </a:t>
            </a:r>
            <a:r>
              <a:rPr lang="ru-RU" sz="4800" dirty="0" err="1" smtClean="0"/>
              <a:t>слойной</a:t>
            </a:r>
            <a:r>
              <a:rPr lang="ru-RU" sz="4800" smtClean="0"/>
              <a:t> пряжи добавляет </a:t>
            </a:r>
            <a:r>
              <a:rPr lang="ru-RU" sz="4800" dirty="0" smtClean="0"/>
              <a:t>объем покрытию и дополнительную  прочность при эксплуатации  Результат - высокие эксплуатационные характеристики и роскошный внешний вид на весь срок эксплуатации.</a:t>
            </a:r>
            <a:endParaRPr lang="en-US" sz="4800" dirty="0" smtClean="0"/>
          </a:p>
          <a:p>
            <a:pPr algn="l"/>
            <a:r>
              <a:rPr lang="ru-RU" sz="4800" dirty="0" smtClean="0"/>
              <a:t>-Для </a:t>
            </a:r>
            <a:r>
              <a:rPr lang="ru-RU" sz="4800" dirty="0" err="1" smtClean="0"/>
              <a:t>тафтинговых</a:t>
            </a:r>
            <a:r>
              <a:rPr lang="ru-RU" sz="4800" dirty="0" smtClean="0"/>
              <a:t>  покрытий  используется  полиамид  особой  молекулярной структуры  , покрытия из такого  полиамида наиболее долговечны.  </a:t>
            </a:r>
          </a:p>
          <a:p>
            <a:pPr algn="l"/>
            <a:r>
              <a:rPr lang="ru-RU" sz="4800" dirty="0" smtClean="0"/>
              <a:t>-Непревзойденные грязезащитные свойства  у  нового революционного  волокна </a:t>
            </a:r>
            <a:r>
              <a:rPr lang="en-US" sz="4800" dirty="0" err="1" smtClean="0"/>
              <a:t>SmartStrand</a:t>
            </a:r>
            <a:r>
              <a:rPr lang="ru-RU" sz="4800" dirty="0" smtClean="0"/>
              <a:t>.  Благодаря  закрытой ячеистой структуре,   попадание грязи внутрь таких волокон невозможно.  Большинство загрязнений можно удалить с поверхности таких волокон водой  </a:t>
            </a:r>
            <a:endParaRPr lang="nl-BE" sz="4800" dirty="0"/>
          </a:p>
          <a:p>
            <a:pPr algn="l"/>
            <a:endParaRPr lang="nl-BE" dirty="0"/>
          </a:p>
          <a:p>
            <a:pPr algn="l"/>
            <a:endParaRPr lang="nl-BE" dirty="0"/>
          </a:p>
          <a:p>
            <a:pPr algn="l"/>
            <a:endParaRPr lang="nl-BE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15004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29763"/>
            <a:ext cx="9144000" cy="967152"/>
          </a:xfrm>
        </p:spPr>
        <p:txBody>
          <a:bodyPr>
            <a:normAutofit/>
          </a:bodyPr>
          <a:lstStyle/>
          <a:p>
            <a:r>
              <a:rPr lang="nl-BE" sz="4400" dirty="0" smtClean="0"/>
              <a:t>LANO Company Profile</a:t>
            </a:r>
            <a:endParaRPr lang="nl-BE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5083948-A0A8-4345-B79B-B6A968F3D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965" y="302986"/>
            <a:ext cx="10123714" cy="56945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884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LANO – GALERIJA PODOVA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11A2A25-DBDE-465E-AFF7-909976D2C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" y="152931"/>
            <a:ext cx="10492080" cy="59017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591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LANO – GALERIJA PODOVA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0056" y="324740"/>
            <a:ext cx="9220912" cy="567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65913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LANO – GALERIJA PODOVA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3879" y="470018"/>
            <a:ext cx="9032905" cy="484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65913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1206" y="1122363"/>
            <a:ext cx="2563739" cy="2219043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GALERIJA </a:t>
            </a:r>
            <a:r>
              <a:rPr lang="nl-BE" dirty="0"/>
              <a:t>PODOVA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8639" y="3602038"/>
            <a:ext cx="3136308" cy="1354523"/>
          </a:xfrm>
        </p:spPr>
        <p:txBody>
          <a:bodyPr/>
          <a:lstStyle/>
          <a:p>
            <a:endParaRPr lang="nl-BE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3319" y="6054725"/>
            <a:ext cx="1192212" cy="70485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797306" y="6127750"/>
            <a:ext cx="1062038" cy="107950"/>
          </a:xfrm>
          <a:prstGeom prst="rect">
            <a:avLst/>
          </a:prstGeom>
          <a:solidFill>
            <a:srgbClr val="F7323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0913319" y="6127750"/>
            <a:ext cx="1152525" cy="1079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129338"/>
            <a:ext cx="9720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  <p:pic>
        <p:nvPicPr>
          <p:cNvPr id="8" name="Picture 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06" y="6292850"/>
            <a:ext cx="1060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5352" y="353226"/>
            <a:ext cx="4272898" cy="559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9544" y="290559"/>
            <a:ext cx="4084890" cy="562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65913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318</Words>
  <Application>Microsoft Office PowerPoint</Application>
  <PresentationFormat>Произвольный</PresentationFormat>
  <Paragraphs>64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LANO CARPETS    </vt:lpstr>
      <vt:lpstr>LANO   профиль компании</vt:lpstr>
      <vt:lpstr>LANO –  экологическая безопасность, надежность , качество  </vt:lpstr>
      <vt:lpstr>3 уровня контроля   качества</vt:lpstr>
      <vt:lpstr>LANO Company Profile</vt:lpstr>
      <vt:lpstr>LANO – GALERIJA PODOVA</vt:lpstr>
      <vt:lpstr>LANO – GALERIJA PODOVA</vt:lpstr>
      <vt:lpstr>LANO – GALERIJA PODOVA</vt:lpstr>
      <vt:lpstr>GALERIJA PODOVA</vt:lpstr>
      <vt:lpstr>LANO – GALER</vt:lpstr>
      <vt:lpstr>LANO – GALERIJA PODOVA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Meeting 16 September 2017</dc:title>
  <dc:creator>DEBAKKER Heidi</dc:creator>
  <cp:lastModifiedBy>irinafomicheva</cp:lastModifiedBy>
  <cp:revision>202</cp:revision>
  <cp:lastPrinted>2017-09-15T08:36:42Z</cp:lastPrinted>
  <dcterms:created xsi:type="dcterms:W3CDTF">2017-09-14T06:29:14Z</dcterms:created>
  <dcterms:modified xsi:type="dcterms:W3CDTF">2020-11-16T13:53:11Z</dcterms:modified>
</cp:coreProperties>
</file>